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16EFAF6-09AE-466B-A27A-2D0413806277}" type="datetimeFigureOut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CBBFB88-0764-4083-948B-53655C79F6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FAF6-09AE-466B-A27A-2D0413806277}" type="datetimeFigureOut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FB88-0764-4083-948B-53655C79F6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FAF6-09AE-466B-A27A-2D0413806277}" type="datetimeFigureOut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FB88-0764-4083-948B-53655C79F6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FAF6-09AE-466B-A27A-2D0413806277}" type="datetimeFigureOut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FB88-0764-4083-948B-53655C79F6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16EFAF6-09AE-466B-A27A-2D0413806277}" type="datetimeFigureOut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CBBFB88-0764-4083-948B-53655C79F6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FAF6-09AE-466B-A27A-2D0413806277}" type="datetimeFigureOut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FB88-0764-4083-948B-53655C79F6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FAF6-09AE-466B-A27A-2D0413806277}" type="datetimeFigureOut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FB88-0764-4083-948B-53655C79F6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FAF6-09AE-466B-A27A-2D0413806277}" type="datetimeFigureOut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FB88-0764-4083-948B-53655C79F6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FAF6-09AE-466B-A27A-2D0413806277}" type="datetimeFigureOut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FB88-0764-4083-948B-53655C79F6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FAF6-09AE-466B-A27A-2D0413806277}" type="datetimeFigureOut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FB88-0764-4083-948B-53655C79F6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FAF6-09AE-466B-A27A-2D0413806277}" type="datetimeFigureOut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FB88-0764-4083-948B-53655C79F6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6EFAF6-09AE-466B-A27A-2D0413806277}" type="datetimeFigureOut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CBBFB88-0764-4083-948B-53655C79F6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dence.com/products/orcad/pages/downloads_verify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752600"/>
            <a:ext cx="5867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PSPICE Tutorial</a:t>
            </a:r>
            <a:br>
              <a:rPr lang="en-US" sz="6000" dirty="0" smtClean="0"/>
            </a:b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Spring 2015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762000"/>
            <a:ext cx="4038600" cy="8382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ECE 255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3924181"/>
            <a:ext cx="721699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 smtClean="0">
                <a:latin typeface="+mj-lt"/>
              </a:rPr>
              <a:t>Instructor: </a:t>
            </a:r>
            <a:r>
              <a:rPr lang="en-US" sz="2400" dirty="0"/>
              <a:t>Prof. Alexander </a:t>
            </a:r>
            <a:r>
              <a:rPr lang="en-US" sz="2400" dirty="0" err="1" smtClean="0"/>
              <a:t>Kildishev</a:t>
            </a:r>
            <a:r>
              <a:rPr lang="en-US" sz="2400" dirty="0" smtClean="0"/>
              <a:t> </a:t>
            </a:r>
            <a:r>
              <a:rPr lang="en-US" sz="2400" dirty="0"/>
              <a:t>&amp; </a:t>
            </a:r>
            <a:r>
              <a:rPr lang="en-US" sz="2400" dirty="0" err="1"/>
              <a:t>Babak</a:t>
            </a:r>
            <a:r>
              <a:rPr lang="en-US" sz="2400" dirty="0"/>
              <a:t> </a:t>
            </a:r>
            <a:r>
              <a:rPr lang="en-US" sz="2400" dirty="0" err="1"/>
              <a:t>Ziaie</a:t>
            </a:r>
            <a:r>
              <a:rPr lang="en-US" sz="2400" dirty="0"/>
              <a:t> </a:t>
            </a:r>
            <a:r>
              <a:rPr lang="en-US" sz="2300" dirty="0" smtClean="0">
                <a:latin typeface="+mj-lt"/>
              </a:rPr>
              <a:t> </a:t>
            </a:r>
          </a:p>
          <a:p>
            <a:pPr algn="ctr"/>
            <a:r>
              <a:rPr lang="en-US" sz="2300" b="1" dirty="0" smtClean="0">
                <a:latin typeface="+mj-lt"/>
              </a:rPr>
              <a:t>  TA: </a:t>
            </a:r>
            <a:r>
              <a:rPr lang="en-US" sz="2300" dirty="0" err="1" smtClean="0">
                <a:latin typeface="+mj-lt"/>
              </a:rPr>
              <a:t>Minsuk</a:t>
            </a:r>
            <a:r>
              <a:rPr lang="en-US" sz="2300" dirty="0" smtClean="0">
                <a:latin typeface="+mj-lt"/>
              </a:rPr>
              <a:t> Koo</a:t>
            </a:r>
            <a:endParaRPr lang="en-US" sz="23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5192524"/>
            <a:ext cx="721699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smtClean="0">
                <a:latin typeface="+mj-lt"/>
              </a:rPr>
              <a:t>PURDUE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334000" cy="4937760"/>
          </a:xfrm>
        </p:spPr>
        <p:txBody>
          <a:bodyPr/>
          <a:lstStyle/>
          <a:p>
            <a:r>
              <a:rPr lang="en-US" dirty="0" smtClean="0"/>
              <a:t>Creating a simple resistor circuit </a:t>
            </a:r>
          </a:p>
          <a:p>
            <a:r>
              <a:rPr lang="en-US" dirty="0" smtClean="0"/>
              <a:t>Search and select “resistor” (an ideal resistor) available in the EVALAA library. </a:t>
            </a:r>
          </a:p>
          <a:p>
            <a:r>
              <a:rPr lang="en-US" dirty="0" smtClean="0"/>
              <a:t>Double click and it appears in the schematic. Place. </a:t>
            </a:r>
          </a:p>
          <a:p>
            <a:r>
              <a:rPr lang="en-US" dirty="0" smtClean="0"/>
              <a:t>Double click </a:t>
            </a:r>
            <a:r>
              <a:rPr lang="en-US" b="1" dirty="0" smtClean="0"/>
              <a:t>the value</a:t>
            </a:r>
            <a:r>
              <a:rPr lang="en-US" dirty="0" smtClean="0"/>
              <a:t> to set value (100 ohm). Right click to rotate</a:t>
            </a:r>
          </a:p>
          <a:p>
            <a:r>
              <a:rPr lang="en-US" dirty="0" smtClean="0"/>
              <a:t>Similarly select Vdc from source library. Double click to set 5Vdc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2530" name="Picture 2" descr="C:\Users\MOHITS~1\AppData\Local\Temp\msohtmlclip1\01\clip_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524000"/>
            <a:ext cx="3329517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6324600" cy="4328160"/>
          </a:xfrm>
        </p:spPr>
        <p:txBody>
          <a:bodyPr/>
          <a:lstStyle/>
          <a:p>
            <a:r>
              <a:rPr lang="en-US" dirty="0" smtClean="0"/>
              <a:t>Now select “place wire” from the right pane and use cross-hairs to connect nodes. </a:t>
            </a:r>
          </a:p>
          <a:p>
            <a:r>
              <a:rPr lang="en-US" dirty="0" smtClean="0"/>
              <a:t>Next select ground symbol from the right pane and place it as shown the figure earlier.  Select 0/SOURCE when asked for.</a:t>
            </a:r>
          </a:p>
          <a:p>
            <a:r>
              <a:rPr lang="en-US" dirty="0" smtClean="0"/>
              <a:t>This completes out circuit schematic</a:t>
            </a:r>
          </a:p>
          <a:p>
            <a:r>
              <a:rPr lang="en-US" dirty="0" smtClean="0"/>
              <a:t>Now we’ll simulate our circuit</a:t>
            </a:r>
            <a:endParaRPr lang="en-US" dirty="0"/>
          </a:p>
        </p:txBody>
      </p:sp>
      <p:pic>
        <p:nvPicPr>
          <p:cNvPr id="23554" name="Picture 2" descr="C:\Users\MOHITS~1\AppData\Local\Temp\msohtmlclip1\01\clip_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2012576"/>
            <a:ext cx="609600" cy="502024"/>
          </a:xfrm>
          <a:prstGeom prst="rect">
            <a:avLst/>
          </a:prstGeom>
          <a:noFill/>
        </p:spPr>
      </p:pic>
      <p:pic>
        <p:nvPicPr>
          <p:cNvPr id="23556" name="Picture 4" descr="C:\Users\MOHITS~1\AppData\Local\Temp\msohtmlclip1\01\clip_image0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105150"/>
            <a:ext cx="609600" cy="552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C:\Users\MOHITS~1\AppData\Local\Temp\msohtmlclip1\01\clip_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895600"/>
            <a:ext cx="4596280" cy="350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400800" cy="4937760"/>
          </a:xfrm>
        </p:spPr>
        <p:txBody>
          <a:bodyPr/>
          <a:lstStyle/>
          <a:p>
            <a:r>
              <a:rPr lang="en-US" dirty="0" smtClean="0"/>
              <a:t>Go to the PSpice tab use “New” button (left, 3</a:t>
            </a:r>
            <a:r>
              <a:rPr lang="en-US" baseline="30000" dirty="0" smtClean="0"/>
              <a:t>rd</a:t>
            </a:r>
            <a:r>
              <a:rPr lang="en-US" dirty="0" smtClean="0"/>
              <a:t> row from top), and create a </a:t>
            </a:r>
            <a:r>
              <a:rPr lang="en-US" b="1" dirty="0" smtClean="0"/>
              <a:t>New Simulation Profile</a:t>
            </a:r>
            <a:r>
              <a:rPr lang="en-US" dirty="0" smtClean="0"/>
              <a:t>. Give it a name (say resistance). </a:t>
            </a:r>
          </a:p>
          <a:p>
            <a:r>
              <a:rPr lang="en-US" dirty="0" smtClean="0"/>
              <a:t>A new pop-up window</a:t>
            </a:r>
          </a:p>
          <a:p>
            <a:pPr>
              <a:buNone/>
            </a:pPr>
            <a:r>
              <a:rPr lang="en-US" dirty="0" smtClean="0"/>
              <a:t>   will appear</a:t>
            </a:r>
          </a:p>
          <a:p>
            <a:r>
              <a:rPr lang="en-US" dirty="0" smtClean="0"/>
              <a:t>(Use “Edit Simulation </a:t>
            </a:r>
          </a:p>
          <a:p>
            <a:pPr>
              <a:buNone/>
            </a:pPr>
            <a:r>
              <a:rPr lang="en-US" dirty="0" smtClean="0"/>
              <a:t>	Profile” next to it to edit)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4578" name="Picture 2" descr="C:\Users\MOHITS~1\AppData\Local\Temp\msohtmlclip1\01\clip_image0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1295400"/>
            <a:ext cx="1066800" cy="8947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MOHITS~1\AppData\Local\Temp\msohtmlclip1\01\clip_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286000"/>
            <a:ext cx="5057775" cy="38576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Set analysis type: “DC Sweep”</a:t>
            </a:r>
          </a:p>
          <a:p>
            <a:r>
              <a:rPr lang="en-US" dirty="0" smtClean="0"/>
              <a:t>Select the voltage source to be swept</a:t>
            </a:r>
          </a:p>
          <a:p>
            <a:r>
              <a:rPr lang="en-US" dirty="0" smtClean="0"/>
              <a:t>Give the range</a:t>
            </a:r>
          </a:p>
          <a:p>
            <a:r>
              <a:rPr lang="en-US" dirty="0" smtClean="0"/>
              <a:t>E.g.: we put</a:t>
            </a:r>
          </a:p>
          <a:p>
            <a:pPr lvl="1"/>
            <a:r>
              <a:rPr lang="en-US" dirty="0" smtClean="0"/>
              <a:t>Voltage source: V</a:t>
            </a:r>
            <a:r>
              <a:rPr lang="en-US" dirty="0" smtClean="0">
                <a:latin typeface="+mj-lt"/>
              </a:rPr>
              <a:t>1</a:t>
            </a:r>
          </a:p>
          <a:p>
            <a:pPr lvl="1"/>
            <a:r>
              <a:rPr lang="en-US" dirty="0" smtClean="0"/>
              <a:t>Sweep type: Linear</a:t>
            </a:r>
          </a:p>
          <a:p>
            <a:pPr lvl="1"/>
            <a:r>
              <a:rPr lang="en-US" dirty="0" smtClean="0"/>
              <a:t>Start Value: 0V</a:t>
            </a:r>
          </a:p>
          <a:p>
            <a:pPr lvl="1"/>
            <a:r>
              <a:rPr lang="en-US" dirty="0" smtClean="0"/>
              <a:t>Stop Value: 5V</a:t>
            </a:r>
          </a:p>
          <a:p>
            <a:pPr lvl="1"/>
            <a:r>
              <a:rPr lang="en-US" dirty="0" smtClean="0"/>
              <a:t>Step: 0.5V</a:t>
            </a:r>
          </a:p>
          <a:p>
            <a:r>
              <a:rPr lang="en-US" dirty="0" smtClean="0"/>
              <a:t>Click OK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C:\Users\MOHITS~1\AppData\Local\Temp\msohtmlclip1\01\clip_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267200"/>
            <a:ext cx="4343400" cy="230563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077200" cy="44043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 the RUN button in the toolbar shown above to run spice</a:t>
            </a:r>
          </a:p>
          <a:p>
            <a:r>
              <a:rPr lang="en-US" dirty="0" smtClean="0"/>
              <a:t>Now use “Voltage probe” labeled V to probe a Voltage node (wire) and use the “Current Probe” to probe current at a node (junction of wire and a component)</a:t>
            </a:r>
          </a:p>
          <a:p>
            <a:r>
              <a:rPr lang="en-US" dirty="0" smtClean="0"/>
              <a:t>The results are displayed in the PSpice A/D Lite window which pops up.</a:t>
            </a:r>
          </a:p>
          <a:p>
            <a:r>
              <a:rPr lang="en-US" dirty="0" smtClean="0"/>
              <a:t>Play around with other </a:t>
            </a:r>
          </a:p>
          <a:p>
            <a:pPr>
              <a:buNone/>
            </a:pPr>
            <a:r>
              <a:rPr lang="en-US" dirty="0" smtClean="0"/>
              <a:t>	options in the output and </a:t>
            </a:r>
          </a:p>
          <a:p>
            <a:pPr>
              <a:buNone/>
            </a:pPr>
            <a:r>
              <a:rPr lang="en-US" dirty="0" smtClean="0"/>
              <a:t>	explore</a:t>
            </a:r>
            <a:endParaRPr lang="en-US" dirty="0"/>
          </a:p>
        </p:txBody>
      </p:sp>
      <p:pic>
        <p:nvPicPr>
          <p:cNvPr id="26626" name="Picture 2" descr="C:\Users\MOHITS~1\AppData\Local\Temp\msohtmlclip1\01\clip_image0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965" y="1295400"/>
            <a:ext cx="7611035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DC bias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752600"/>
          </a:xfrm>
        </p:spPr>
        <p:txBody>
          <a:bodyPr/>
          <a:lstStyle/>
          <a:p>
            <a:r>
              <a:rPr lang="en-US" dirty="0" smtClean="0"/>
              <a:t>In a similar fashion just select “Bias Point” in Analysis type and run spice.</a:t>
            </a:r>
          </a:p>
          <a:p>
            <a:r>
              <a:rPr lang="en-US" dirty="0" smtClean="0"/>
              <a:t>It outputs all the current and voltage values in the DC simulations</a:t>
            </a:r>
          </a:p>
          <a:p>
            <a:endParaRPr lang="en-US" dirty="0"/>
          </a:p>
        </p:txBody>
      </p:sp>
      <p:pic>
        <p:nvPicPr>
          <p:cNvPr id="27650" name="Picture 2" descr="C:\Users\MOHITS~1\AppData\Local\Temp\msohtmlclip1\01\clip_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200400"/>
            <a:ext cx="3701336" cy="2813841"/>
          </a:xfrm>
          <a:prstGeom prst="rect">
            <a:avLst/>
          </a:prstGeom>
          <a:noFill/>
        </p:spPr>
      </p:pic>
      <p:pic>
        <p:nvPicPr>
          <p:cNvPr id="27652" name="Picture 4" descr="C:\Users\MOHITS~1\AppData\Local\Temp\msohtmlclip1\01\clip_image0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477768"/>
            <a:ext cx="4267200" cy="2389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Simulation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981200"/>
          </a:xfrm>
        </p:spPr>
        <p:txBody>
          <a:bodyPr/>
          <a:lstStyle/>
          <a:p>
            <a:r>
              <a:rPr lang="en-US" dirty="0" smtClean="0"/>
              <a:t>AC simulation</a:t>
            </a:r>
          </a:p>
          <a:p>
            <a:pPr lvl="1"/>
            <a:r>
              <a:rPr lang="en-US" dirty="0" smtClean="0"/>
              <a:t>Used when simulating an AC signal</a:t>
            </a:r>
          </a:p>
          <a:p>
            <a:pPr lvl="1"/>
            <a:r>
              <a:rPr lang="en-US" dirty="0" smtClean="0"/>
              <a:t>AC sine wave is applied at input</a:t>
            </a:r>
          </a:p>
          <a:p>
            <a:pPr lvl="1"/>
            <a:r>
              <a:rPr lang="en-US" dirty="0" smtClean="0"/>
              <a:t>Analysis done in frequency domain</a:t>
            </a:r>
          </a:p>
          <a:p>
            <a:pPr lvl="1"/>
            <a:endParaRPr lang="en-US" dirty="0" smtClean="0"/>
          </a:p>
        </p:txBody>
      </p:sp>
      <p:pic>
        <p:nvPicPr>
          <p:cNvPr id="29698" name="Picture 2" descr="C:\Users\MOHITS~1\AppData\Local\Temp\msohtmlclip1\01\clip_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371600"/>
            <a:ext cx="3429000" cy="2298397"/>
          </a:xfrm>
          <a:prstGeom prst="rect">
            <a:avLst/>
          </a:prstGeom>
          <a:noFill/>
        </p:spPr>
      </p:pic>
      <p:pic>
        <p:nvPicPr>
          <p:cNvPr id="29700" name="Picture 4" descr="C:\Users\MOHITS~1\AppData\Local\Temp\msohtmlclip1\01\clip_image0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962400"/>
            <a:ext cx="4419600" cy="1934706"/>
          </a:xfrm>
          <a:prstGeom prst="rect">
            <a:avLst/>
          </a:prstGeom>
          <a:noFill/>
        </p:spPr>
      </p:pic>
      <p:pic>
        <p:nvPicPr>
          <p:cNvPr id="29702" name="Picture 6" descr="C:\Users\MOHITS~1\AppData\Local\Temp\msohtmlclip1\01\clip_image0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309380"/>
            <a:ext cx="3505200" cy="2669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Simulation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Transient Signal</a:t>
            </a:r>
          </a:p>
          <a:p>
            <a:pPr lvl="1"/>
            <a:r>
              <a:rPr lang="en-US" dirty="0" smtClean="0"/>
              <a:t>When dealing with signals in time domain</a:t>
            </a:r>
          </a:p>
          <a:p>
            <a:pPr lvl="1"/>
            <a:r>
              <a:rPr lang="en-US" dirty="0" smtClean="0"/>
              <a:t>Analysis done in time domain</a:t>
            </a:r>
          </a:p>
          <a:p>
            <a:pPr lvl="1"/>
            <a:r>
              <a:rPr lang="en-US" dirty="0" smtClean="0"/>
              <a:t>Signals plotted with increasing time</a:t>
            </a:r>
          </a:p>
        </p:txBody>
      </p:sp>
      <p:pic>
        <p:nvPicPr>
          <p:cNvPr id="28674" name="Picture 2" descr="C:\Users\MOHITS~1\AppData\Local\Temp\msohtmlclip1\01\clip_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799" y="3429000"/>
            <a:ext cx="4295775" cy="2647950"/>
          </a:xfrm>
          <a:prstGeom prst="rect">
            <a:avLst/>
          </a:prstGeom>
          <a:noFill/>
        </p:spPr>
      </p:pic>
      <p:pic>
        <p:nvPicPr>
          <p:cNvPr id="28676" name="Picture 4" descr="C:\Users\MOHITS~1\AppData\Local\Temp\msohtmlclip1\01\clip_image0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371600"/>
            <a:ext cx="2724150" cy="1639831"/>
          </a:xfrm>
          <a:prstGeom prst="rect">
            <a:avLst/>
          </a:prstGeom>
          <a:noFill/>
        </p:spPr>
      </p:pic>
      <p:pic>
        <p:nvPicPr>
          <p:cNvPr id="28678" name="Picture 6" descr="C:\Users\MOHITS~1\AppData\Local\Temp\msohtmlclip1\01\clip_image0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352800"/>
            <a:ext cx="3657599" cy="27857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Wave Rectifier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Transient Signal</a:t>
            </a:r>
          </a:p>
          <a:p>
            <a:pPr lvl="1"/>
            <a:r>
              <a:rPr lang="en-US" dirty="0" smtClean="0"/>
              <a:t>Net name (N) – </a:t>
            </a:r>
            <a:r>
              <a:rPr lang="en-US" dirty="0" err="1" smtClean="0"/>
              <a:t>Vout</a:t>
            </a:r>
            <a:r>
              <a:rPr lang="en-US" dirty="0" smtClean="0"/>
              <a:t>, Ground</a:t>
            </a:r>
            <a:endParaRPr lang="en-US" dirty="0"/>
          </a:p>
          <a:p>
            <a:pPr lvl="1"/>
            <a:r>
              <a:rPr lang="en-US" dirty="0" smtClean="0"/>
              <a:t>Set your simulation time properly</a:t>
            </a:r>
          </a:p>
          <a:p>
            <a:pPr lvl="1"/>
            <a:r>
              <a:rPr lang="en-US" dirty="0" smtClean="0"/>
              <a:t>Use probes to see the outputs </a:t>
            </a:r>
          </a:p>
          <a:p>
            <a:pPr marL="274320" lvl="1" indent="0">
              <a:buNone/>
            </a:pPr>
            <a:r>
              <a:rPr lang="en-US" dirty="0"/>
              <a:t> </a:t>
            </a:r>
            <a:r>
              <a:rPr lang="en-US" dirty="0" smtClean="0"/>
              <a:t>   or “Add trace” on the plot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9" y="1524000"/>
            <a:ext cx="3429001" cy="1861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69090"/>
            <a:ext cx="3962400" cy="2434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930" y="3944288"/>
            <a:ext cx="4180114" cy="2159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9530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digitaldancefloor.files.wordpress.com/2011/03/question-mark3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8300" y="1828800"/>
            <a:ext cx="2857500" cy="35718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200400"/>
            <a:ext cx="5562600" cy="99060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Questions !!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Installation &amp; Settings</a:t>
            </a:r>
            <a:endParaRPr lang="en-US" dirty="0" smtClean="0"/>
          </a:p>
          <a:p>
            <a:r>
              <a:rPr lang="en-US" dirty="0" smtClean="0"/>
              <a:t>Adding Library</a:t>
            </a:r>
            <a:endParaRPr lang="en-US" dirty="0" smtClean="0"/>
          </a:p>
          <a:p>
            <a:r>
              <a:rPr lang="en-US" dirty="0" smtClean="0"/>
              <a:t>Creating </a:t>
            </a:r>
            <a:r>
              <a:rPr lang="en-US" dirty="0" smtClean="0"/>
              <a:t>Circuit Schematic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DC Sweep</a:t>
            </a:r>
          </a:p>
          <a:p>
            <a:pPr lvl="1"/>
            <a:r>
              <a:rPr lang="en-US" dirty="0" smtClean="0"/>
              <a:t>Bias Point</a:t>
            </a:r>
          </a:p>
          <a:p>
            <a:pPr lvl="1"/>
            <a:r>
              <a:rPr lang="en-US" dirty="0" smtClean="0"/>
              <a:t>AC Analysis</a:t>
            </a:r>
          </a:p>
          <a:p>
            <a:pPr lvl="1"/>
            <a:r>
              <a:rPr lang="en-US" dirty="0" smtClean="0"/>
              <a:t>Transient </a:t>
            </a:r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Half Wave Rectifier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://1.bp.blogspot.com/-dNowEj_r7ws/TfrQPx1VLZI/AAAAAAAAAFg/U-AHMXUmyTg/s1600/Clipart-Cartoon-Design-21.gif"/>
          <p:cNvPicPr>
            <a:picLocks noChangeAspect="1" noChangeArrowheads="1"/>
          </p:cNvPicPr>
          <p:nvPr/>
        </p:nvPicPr>
        <p:blipFill>
          <a:blip r:embed="rId2" cstate="print"/>
          <a:srcRect b="5618"/>
          <a:stretch>
            <a:fillRect/>
          </a:stretch>
        </p:blipFill>
        <p:spPr bwMode="auto">
          <a:xfrm>
            <a:off x="5676900" y="1828800"/>
            <a:ext cx="3390900" cy="3200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638800" cy="440436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</a:t>
            </a:r>
            <a:r>
              <a:rPr lang="en-US" dirty="0" smtClean="0"/>
              <a:t>imulation </a:t>
            </a:r>
            <a:r>
              <a:rPr lang="en-US" b="1" u="sng" dirty="0" smtClean="0"/>
              <a:t>P</a:t>
            </a:r>
            <a:r>
              <a:rPr lang="en-US" dirty="0" smtClean="0"/>
              <a:t>rogram for </a:t>
            </a:r>
            <a:r>
              <a:rPr lang="en-US" b="1" u="sng" dirty="0" smtClean="0"/>
              <a:t>I</a:t>
            </a:r>
            <a:r>
              <a:rPr lang="en-US" dirty="0" smtClean="0"/>
              <a:t>ntegrated </a:t>
            </a:r>
            <a:r>
              <a:rPr lang="en-US" b="1" u="sng" dirty="0" smtClean="0"/>
              <a:t>C</a:t>
            </a:r>
            <a:r>
              <a:rPr lang="en-US" dirty="0" smtClean="0"/>
              <a:t>ircuits </a:t>
            </a:r>
            <a:r>
              <a:rPr lang="en-US" b="1" u="sng" dirty="0" smtClean="0"/>
              <a:t>E</a:t>
            </a:r>
            <a:r>
              <a:rPr lang="en-US" dirty="0" smtClean="0"/>
              <a:t>mphasis</a:t>
            </a:r>
          </a:p>
          <a:p>
            <a:r>
              <a:rPr lang="en-US" dirty="0" smtClean="0"/>
              <a:t>PSPICE : A ‘SPICE’ version by Cadence</a:t>
            </a:r>
          </a:p>
          <a:p>
            <a:r>
              <a:rPr lang="en-US" dirty="0" smtClean="0"/>
              <a:t>Simulates electronic circuits’ behavior on computer using the ‘model file’ of that component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Makes circuit solving much easier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Faster and accurate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Download free demo software from the link: </a:t>
            </a:r>
            <a:r>
              <a:rPr lang="en-US" dirty="0" smtClean="0">
                <a:hlinkClick r:id="rId2"/>
              </a:rPr>
              <a:t>http://www.cadence.com/products/orcad/pages/downloads_verify.aspx</a:t>
            </a:r>
            <a:endParaRPr lang="en-US" dirty="0" smtClean="0"/>
          </a:p>
          <a:p>
            <a:r>
              <a:rPr lang="en-US" dirty="0" smtClean="0"/>
              <a:t>Register with a valid email address</a:t>
            </a:r>
          </a:p>
          <a:p>
            <a:r>
              <a:rPr lang="en-US" dirty="0" smtClean="0"/>
              <a:t>Click the link in confirmation e-mail and download: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OrCAD 16.6 Demo Software (Capture and PSpice only) [ Download - 16.6 ]</a:t>
            </a:r>
          </a:p>
          <a:p>
            <a:r>
              <a:rPr lang="en-US" dirty="0" smtClean="0"/>
              <a:t> Enter details below if asked:</a:t>
            </a:r>
          </a:p>
          <a:p>
            <a:pPr lvl="1"/>
            <a:r>
              <a:rPr lang="en-US" dirty="0" smtClean="0"/>
              <a:t>Job Function: Professor/Teacher/Student</a:t>
            </a:r>
          </a:p>
          <a:p>
            <a:pPr lvl="1"/>
            <a:r>
              <a:rPr lang="en-US" dirty="0" smtClean="0"/>
              <a:t>Job Title: Student</a:t>
            </a:r>
          </a:p>
          <a:p>
            <a:pPr lvl="1"/>
            <a:r>
              <a:rPr lang="en-US" dirty="0" smtClean="0"/>
              <a:t>Technology Interest:  Analog/Mixed-Signal Design, Logic Design</a:t>
            </a:r>
          </a:p>
          <a:p>
            <a:r>
              <a:rPr lang="en-US" dirty="0" smtClean="0"/>
              <a:t>Install in your directory of choice and start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Invoking </a:t>
            </a:r>
            <a:r>
              <a:rPr lang="en-US" dirty="0" smtClean="0"/>
              <a:t>PSpice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419600" cy="5029200"/>
          </a:xfrm>
        </p:spPr>
        <p:txBody>
          <a:bodyPr/>
          <a:lstStyle/>
          <a:p>
            <a:r>
              <a:rPr lang="en-US" dirty="0" smtClean="0"/>
              <a:t>Double Click: “OrCAD Capture CIS” shortcut on your desktop</a:t>
            </a:r>
          </a:p>
          <a:p>
            <a:r>
              <a:rPr lang="en-US" dirty="0" smtClean="0"/>
              <a:t>Click: File =&gt; New =&gt; Project</a:t>
            </a:r>
          </a:p>
          <a:p>
            <a:r>
              <a:rPr lang="en-US" dirty="0" smtClean="0"/>
              <a:t>Name your Project (say demo), Select “</a:t>
            </a:r>
            <a:r>
              <a:rPr lang="en-US" b="1" dirty="0" smtClean="0"/>
              <a:t>Analog or Mixed A/D</a:t>
            </a:r>
            <a:r>
              <a:rPr lang="en-US" dirty="0" smtClean="0"/>
              <a:t>” and click OK</a:t>
            </a:r>
          </a:p>
          <a:p>
            <a:r>
              <a:rPr lang="en-US" dirty="0" smtClean="0"/>
              <a:t>Select “Create a blank project” and click OK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MOHITS~1\AppData\Local\Temp\msohtmlclip1\01\clip_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295400"/>
            <a:ext cx="3819525" cy="3543300"/>
          </a:xfrm>
          <a:prstGeom prst="rect">
            <a:avLst/>
          </a:prstGeom>
          <a:noFill/>
        </p:spPr>
      </p:pic>
      <p:pic>
        <p:nvPicPr>
          <p:cNvPr id="1028" name="Picture 4" descr="C:\Users\MOHITS~1\AppData\Local\Temp\msohtmlclip1\01\clip_image0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4876800"/>
            <a:ext cx="4105275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Schematic </a:t>
            </a:r>
            <a:r>
              <a:rPr lang="en-US" dirty="0" smtClean="0"/>
              <a:t>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267200" cy="4937760"/>
          </a:xfrm>
        </p:spPr>
        <p:txBody>
          <a:bodyPr/>
          <a:lstStyle/>
          <a:p>
            <a:r>
              <a:rPr lang="en-US" dirty="0" smtClean="0"/>
              <a:t>Next a </a:t>
            </a:r>
            <a:r>
              <a:rPr lang="en-US" b="1" dirty="0" smtClean="0"/>
              <a:t>blank schematic screen </a:t>
            </a:r>
            <a:r>
              <a:rPr lang="en-US" dirty="0" smtClean="0"/>
              <a:t>will open. This is the place where we’ll build the schematic for our circuit.</a:t>
            </a:r>
          </a:p>
          <a:p>
            <a:r>
              <a:rPr lang="en-US" dirty="0" smtClean="0"/>
              <a:t>A component library (which contains components) needs to be added now.</a:t>
            </a:r>
          </a:p>
          <a:p>
            <a:r>
              <a:rPr lang="en-US" dirty="0" smtClean="0"/>
              <a:t>Notice the three tabs on the top. Click the one with your project name (demo here)</a:t>
            </a:r>
          </a:p>
          <a:p>
            <a:endParaRPr lang="en-US" dirty="0"/>
          </a:p>
        </p:txBody>
      </p:sp>
      <p:pic>
        <p:nvPicPr>
          <p:cNvPr id="18434" name="Picture 2" descr="C:\Users\MOHITS~1\AppData\Local\Temp\msohtmlclip1\01\clip_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4002" y="1143000"/>
            <a:ext cx="4055673" cy="3048000"/>
          </a:xfrm>
          <a:prstGeom prst="rect">
            <a:avLst/>
          </a:prstGeom>
          <a:noFill/>
        </p:spPr>
      </p:pic>
      <p:pic>
        <p:nvPicPr>
          <p:cNvPr id="18436" name="Picture 4" descr="C:\Users\MOHITS~1\AppData\Local\Temp\msohtmlclip1\01\clip_image0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267200"/>
            <a:ext cx="3581400" cy="20413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Library –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148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Opening the Project Page (demo), you’ll find a library folder there</a:t>
            </a:r>
          </a:p>
          <a:p>
            <a:r>
              <a:rPr lang="en-US" dirty="0" smtClean="0"/>
              <a:t>Right click and choose “Add File”</a:t>
            </a:r>
          </a:p>
          <a:p>
            <a:r>
              <a:rPr lang="en-US" dirty="0" smtClean="0"/>
              <a:t>New pop up window opens capture folder</a:t>
            </a:r>
          </a:p>
          <a:p>
            <a:r>
              <a:rPr lang="en-US" dirty="0" smtClean="0"/>
              <a:t>Browse: library =&gt; PSpice</a:t>
            </a:r>
          </a:p>
          <a:p>
            <a:r>
              <a:rPr lang="en-US" dirty="0" smtClean="0"/>
              <a:t>Select: “analog”, “eval”, “EVALAA” and “source” using Ctrl key and click open</a:t>
            </a:r>
          </a:p>
          <a:p>
            <a:endParaRPr lang="en-US" dirty="0"/>
          </a:p>
        </p:txBody>
      </p:sp>
      <p:pic>
        <p:nvPicPr>
          <p:cNvPr id="19458" name="Picture 2" descr="C:\Users\MOHITS~1\AppData\Local\Temp\msohtmlclip1\01\clip_image001.png"/>
          <p:cNvPicPr>
            <a:picLocks noChangeAspect="1" noChangeArrowheads="1"/>
          </p:cNvPicPr>
          <p:nvPr/>
        </p:nvPicPr>
        <p:blipFill>
          <a:blip r:embed="rId2" cstate="print"/>
          <a:srcRect l="16813"/>
          <a:stretch>
            <a:fillRect/>
          </a:stretch>
        </p:blipFill>
        <p:spPr bwMode="auto">
          <a:xfrm>
            <a:off x="4619625" y="1219200"/>
            <a:ext cx="4524375" cy="4029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Library – (2)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495800" cy="4251960"/>
          </a:xfrm>
        </p:spPr>
        <p:txBody>
          <a:bodyPr/>
          <a:lstStyle/>
          <a:p>
            <a:r>
              <a:rPr lang="en-US" dirty="0" smtClean="0"/>
              <a:t>Now the added libraries are displayed in the Library Folder</a:t>
            </a:r>
          </a:p>
          <a:p>
            <a:r>
              <a:rPr lang="en-US" dirty="0" smtClean="0"/>
              <a:t>Use Ctrl + S to save the settings and click on the “Page 1” tab to begin with your circuit schematic</a:t>
            </a:r>
            <a:endParaRPr lang="en-US" dirty="0"/>
          </a:p>
        </p:txBody>
      </p:sp>
      <p:pic>
        <p:nvPicPr>
          <p:cNvPr id="20482" name="Picture 2" descr="C:\Users\MOHITS~1\AppData\Local\Temp\msohtmlclip1\01\clip_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524000"/>
            <a:ext cx="3365459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Circuit Schematic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181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Click Place=&gt; Part in the menu bar or click on the special symbol (IC with + sign) to add a component</a:t>
            </a:r>
          </a:p>
          <a:p>
            <a:r>
              <a:rPr lang="en-US" dirty="0" smtClean="0"/>
              <a:t>All circuit components available in the highlighted library are displayed</a:t>
            </a:r>
          </a:p>
          <a:p>
            <a:r>
              <a:rPr lang="en-US" dirty="0" smtClean="0"/>
              <a:t>Search or scroll to select and place the component</a:t>
            </a:r>
          </a:p>
          <a:p>
            <a:r>
              <a:rPr lang="en-US" dirty="0" smtClean="0"/>
              <a:t>Right click on the component for additional options (like rotate/flip)</a:t>
            </a:r>
          </a:p>
          <a:p>
            <a:r>
              <a:rPr lang="en-US" dirty="0" smtClean="0"/>
              <a:t>Select and double click to change values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1506" name="Picture 2" descr="C:\Users\MOHITS~1\AppData\Local\Temp\msohtmlclip1\01\clip_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524000"/>
            <a:ext cx="457200" cy="545691"/>
          </a:xfrm>
          <a:prstGeom prst="rect">
            <a:avLst/>
          </a:prstGeom>
          <a:noFill/>
        </p:spPr>
      </p:pic>
      <p:pic>
        <p:nvPicPr>
          <p:cNvPr id="21508" name="Picture 4" descr="C:\Users\MOHITS~1\AppData\Local\Temp\msohtmlclip1\01\clip_image0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590800"/>
            <a:ext cx="3352800" cy="32582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1181</TotalTime>
  <Words>776</Words>
  <Application>Microsoft Office PowerPoint</Application>
  <PresentationFormat>On-screen Show (4:3)</PresentationFormat>
  <Paragraphs>114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Origin</vt:lpstr>
      <vt:lpstr>PSPICE Tutorial Spring 2015 </vt:lpstr>
      <vt:lpstr>Contents</vt:lpstr>
      <vt:lpstr>Introduction</vt:lpstr>
      <vt:lpstr>Installation</vt:lpstr>
      <vt:lpstr>Invoking PSpice</vt:lpstr>
      <vt:lpstr>Schematic Screen</vt:lpstr>
      <vt:lpstr>Adding Library – (1)</vt:lpstr>
      <vt:lpstr>Adding Library – (2) </vt:lpstr>
      <vt:lpstr>Creating Circuit Schematic</vt:lpstr>
      <vt:lpstr>Example</vt:lpstr>
      <vt:lpstr>Example (contd.)</vt:lpstr>
      <vt:lpstr>Example (contd.)</vt:lpstr>
      <vt:lpstr>Example (contd.)</vt:lpstr>
      <vt:lpstr>Example (contd.)</vt:lpstr>
      <vt:lpstr>Example: DC bias point</vt:lpstr>
      <vt:lpstr>Other Simulation types</vt:lpstr>
      <vt:lpstr>Other Simulation types</vt:lpstr>
      <vt:lpstr>Half Wave Rectifier Example</vt:lpstr>
      <vt:lpstr>Questions !!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PSPICE Tutorial</dc:title>
  <dc:creator>Mohit Singh</dc:creator>
  <cp:lastModifiedBy>Koo</cp:lastModifiedBy>
  <cp:revision>41</cp:revision>
  <dcterms:created xsi:type="dcterms:W3CDTF">2012-09-23T20:39:50Z</dcterms:created>
  <dcterms:modified xsi:type="dcterms:W3CDTF">2015-01-22T13:21:12Z</dcterms:modified>
</cp:coreProperties>
</file>